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B584EA-F1DE-4D7B-AC1A-6A41B02D44B6}">
  <a:tblStyle styleId="{D7B584EA-F1DE-4D7B-AC1A-6A41B02D44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51c6b0a63_0_3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51c6b0a63_0_3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51c6b0a63_0_3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51c6b0a63_0_3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51c6b0a63_0_3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51c6b0a63_0_3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51c6b0a63_0_3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51c6b0a63_0_3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51c6b0a63_0_3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51c6b0a63_0_3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51c6b0a63_0_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51c6b0a63_0_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51c6b0a63_0_3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51c6b0a63_0_3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51c6b0a63_0_3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51c6b0a63_0_3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51c6b0a63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51c6b0a63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51c6b0a63_0_3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51c6b0a63_0_3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pupil image is not ellipse (from Noise-Robust Pupil Center Detection Through CNN-Based Segmentation With Shape-Prior Loss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51c6b0a63_0_2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51c6b0a63_0_2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51c6b0a63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51c6b0a63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51c6b0bf3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51c6b0bf3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51c6b0bf3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51c6b0bf3_7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51c6b0bf3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51c6b0bf3_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51c6b0bf3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51c6b0bf3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51c6b0bf3_7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51c6b0bf3_7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51c6b0bf3_7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51c6b0bf3_7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53544d6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53544d6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51c6b0a63_0_3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51c6b0a63_0_3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51c6b0a63_0_3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51c6b0a63_0_3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51c6b0bf3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51c6b0bf3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51c6b0a63_0_3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51c6b0a63_0_3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51c6b0bf3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51c6b0bf3_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51c6b0bf3_8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51c6b0bf3_8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51c6b0a63_0_3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51c6b0a63_0_3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51c6b0a63_0_3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51c6b0a63_0_3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主要有兩種model在試, RITnet跟Unet，這邊loss function主要實作在Unet，然後Unet有兩種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1361841520302152?via%3Dihu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EmDgI-ib8Y5A2-MDOHWz694lz8GFG8Y9/vie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SKothari/EllSeg" TargetMode="External"/><Relationship Id="rId13" Type="http://schemas.openxmlformats.org/officeDocument/2006/relationships/hyperlink" Target="https://zhuanlan.zhihu.com/p/72783363" TargetMode="External"/><Relationship Id="rId3" Type="http://schemas.openxmlformats.org/officeDocument/2006/relationships/hyperlink" Target="https://ieeexplore.ieee.org/document/9055424" TargetMode="External"/><Relationship Id="rId7" Type="http://schemas.openxmlformats.org/officeDocument/2006/relationships/hyperlink" Target="https://arxiv.org/pdf/2007.09600.pdf" TargetMode="External"/><Relationship Id="rId12" Type="http://schemas.openxmlformats.org/officeDocument/2006/relationships/hyperlink" Target="https://blog.csdn.net/weixin_41693877/article/details/12137045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yiskw713/boundary_loss_for_remote_sensing" TargetMode="External"/><Relationship Id="rId11" Type="http://schemas.openxmlformats.org/officeDocument/2006/relationships/hyperlink" Target="https://jason-chen-1992.weebly.com/home/-gamma-correction" TargetMode="External"/><Relationship Id="rId5" Type="http://schemas.openxmlformats.org/officeDocument/2006/relationships/hyperlink" Target="https://arxiv.org/abs/1812.07032" TargetMode="External"/><Relationship Id="rId10" Type="http://schemas.openxmlformats.org/officeDocument/2006/relationships/hyperlink" Target="https://www.kaggle.com/code/bigironsphere/loss-function-library-keras-pytorch/notebook" TargetMode="External"/><Relationship Id="rId4" Type="http://schemas.openxmlformats.org/officeDocument/2006/relationships/hyperlink" Target="https://github.com/jaegal88/pupil-shape-prior" TargetMode="External"/><Relationship Id="rId9" Type="http://schemas.openxmlformats.org/officeDocument/2006/relationships/hyperlink" Target="https://github.com/AayushKrChaudhary/RITnet/tree/mast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05542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61283" y="3909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CV Final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Pupil Tracking</a:t>
            </a:r>
            <a:endParaRPr sz="44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61275" y="2364200"/>
            <a:ext cx="8520600" cy="18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sychien我的超人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r10943117 陳昱仁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r10943019 李奕勳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b07901187 宋家齊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525" y="1543225"/>
            <a:ext cx="1822000" cy="26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7424" y="1432300"/>
            <a:ext cx="1733675" cy="26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36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Loss function – Segmentation (Unet)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937375"/>
            <a:ext cx="85206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Two dimension output. e.g. (1,2,480,640)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311700" y="1402250"/>
            <a:ext cx="7875900" cy="1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>
                <a:solidFill>
                  <a:schemeClr val="dk1"/>
                </a:solidFill>
              </a:rPr>
              <a:t>CrossEntropyLoss</a:t>
            </a:r>
            <a:endParaRPr sz="1600">
              <a:solidFill>
                <a:srgbClr val="D9D9D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>
                <a:solidFill>
                  <a:schemeClr val="dk1"/>
                </a:solidFill>
              </a:rPr>
              <a:t>Dice loss</a:t>
            </a:r>
            <a:endParaRPr sz="1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>
                <a:solidFill>
                  <a:schemeClr val="dk1"/>
                </a:solidFill>
              </a:rPr>
              <a:t>Boundary loss</a:t>
            </a:r>
            <a:endParaRPr sz="18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Refer to</a:t>
            </a:r>
            <a:r>
              <a:rPr lang="zh-TW" sz="1500">
                <a:solidFill>
                  <a:schemeClr val="dk1"/>
                </a:solidFill>
              </a:rPr>
              <a:t> </a:t>
            </a:r>
            <a:r>
              <a:rPr lang="zh-TW" sz="1500" u="sng">
                <a:solidFill>
                  <a:schemeClr val="hlink"/>
                </a:solidFill>
                <a:hlinkClick r:id="rId3"/>
              </a:rPr>
              <a:t>https://www.sciencedirect.com/science/article/abs/pii/S13618415...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2789150"/>
            <a:ext cx="85206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Performance (Unet):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Overall weighted IoU: 0.9307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Average true negative rate: 0.9874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Benchmark score: 0.9477 🤔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400" y="2789150"/>
            <a:ext cx="3456551" cy="181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Loss function – Segmentation (Unet)</a:t>
            </a:r>
            <a:endParaRPr/>
          </a:p>
        </p:txBody>
      </p:sp>
      <p:graphicFrame>
        <p:nvGraphicFramePr>
          <p:cNvPr id="135" name="Google Shape;135;p23"/>
          <p:cNvGraphicFramePr/>
          <p:nvPr/>
        </p:nvGraphicFramePr>
        <p:xfrm>
          <a:off x="894400" y="175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{D7B584EA-F1DE-4D7B-AC1A-6A41B02D44B6}</a:tableStyleId>
              </a:tblPr>
              <a:tblGrid>
                <a:gridCol w="5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" name="Google Shape;136;p23"/>
          <p:cNvSpPr txBox="1"/>
          <p:nvPr/>
        </p:nvSpPr>
        <p:spPr>
          <a:xfrm>
            <a:off x="2349325" y="4211875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gt mask</a:t>
            </a:r>
            <a:endParaRPr/>
          </a:p>
        </p:txBody>
      </p:sp>
      <p:graphicFrame>
        <p:nvGraphicFramePr>
          <p:cNvPr id="137" name="Google Shape;137;p23"/>
          <p:cNvGraphicFramePr/>
          <p:nvPr/>
        </p:nvGraphicFramePr>
        <p:xfrm>
          <a:off x="4901575" y="177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{D7B584EA-F1DE-4D7B-AC1A-6A41B02D44B6}</a:tableStyleId>
              </a:tblPr>
              <a:tblGrid>
                <a:gridCol w="5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2.23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-0.41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-0.41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2.23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2.23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3.16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8" name="Google Shape;138;p23"/>
          <p:cNvSpPr txBox="1"/>
          <p:nvPr/>
        </p:nvSpPr>
        <p:spPr>
          <a:xfrm>
            <a:off x="6219700" y="4211875"/>
            <a:ext cx="9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distmap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311700" y="892725"/>
            <a:ext cx="599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Boundary loss</a:t>
            </a:r>
            <a:endParaRPr sz="15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500"/>
              <a:t>If output far from edge </a:t>
            </a:r>
            <a:r>
              <a:rPr lang="zh-TW" sz="1900">
                <a:solidFill>
                  <a:schemeClr val="dk2"/>
                </a:solidFill>
              </a:rPr>
              <a:t>→</a:t>
            </a:r>
            <a:r>
              <a:rPr lang="zh-TW" sz="1500"/>
              <a:t> greater loss</a:t>
            </a:r>
            <a:endParaRPr sz="1500"/>
          </a:p>
        </p:txBody>
      </p:sp>
      <p:sp>
        <p:nvSpPr>
          <p:cNvPr id="140" name="Google Shape;140;p23"/>
          <p:cNvSpPr/>
          <p:nvPr/>
        </p:nvSpPr>
        <p:spPr>
          <a:xfrm>
            <a:off x="4898994" y="2154646"/>
            <a:ext cx="3599400" cy="2002350"/>
          </a:xfrm>
          <a:custGeom>
            <a:avLst/>
            <a:gdLst/>
            <a:ahLst/>
            <a:cxnLst/>
            <a:rect l="l" t="t" r="r" b="b"/>
            <a:pathLst>
              <a:path w="143976" h="80094" extrusionOk="0">
                <a:moveTo>
                  <a:pt x="47745" y="64146"/>
                </a:moveTo>
                <a:cubicBezTo>
                  <a:pt x="41238" y="62522"/>
                  <a:pt x="34132" y="65775"/>
                  <a:pt x="27626" y="64146"/>
                </a:cubicBezTo>
                <a:cubicBezTo>
                  <a:pt x="26732" y="63922"/>
                  <a:pt x="27420" y="62226"/>
                  <a:pt x="26867" y="61489"/>
                </a:cubicBezTo>
                <a:cubicBezTo>
                  <a:pt x="21055" y="53743"/>
                  <a:pt x="30298" y="39487"/>
                  <a:pt x="23451" y="32640"/>
                </a:cubicBezTo>
                <a:cubicBezTo>
                  <a:pt x="19603" y="28792"/>
                  <a:pt x="12180" y="34284"/>
                  <a:pt x="7128" y="32261"/>
                </a:cubicBezTo>
                <a:cubicBezTo>
                  <a:pt x="3967" y="30995"/>
                  <a:pt x="963" y="28007"/>
                  <a:pt x="295" y="24669"/>
                </a:cubicBezTo>
                <a:cubicBezTo>
                  <a:pt x="-145" y="22471"/>
                  <a:pt x="-6" y="18655"/>
                  <a:pt x="2193" y="18216"/>
                </a:cubicBezTo>
                <a:cubicBezTo>
                  <a:pt x="9902" y="16677"/>
                  <a:pt x="20171" y="22258"/>
                  <a:pt x="25728" y="16697"/>
                </a:cubicBezTo>
                <a:cubicBezTo>
                  <a:pt x="28346" y="14077"/>
                  <a:pt x="27771" y="9356"/>
                  <a:pt x="27247" y="5689"/>
                </a:cubicBezTo>
                <a:cubicBezTo>
                  <a:pt x="26991" y="3896"/>
                  <a:pt x="24487" y="1185"/>
                  <a:pt x="26108" y="375"/>
                </a:cubicBezTo>
                <a:cubicBezTo>
                  <a:pt x="28270" y="-705"/>
                  <a:pt x="30918" y="867"/>
                  <a:pt x="33320" y="1134"/>
                </a:cubicBezTo>
                <a:cubicBezTo>
                  <a:pt x="38985" y="1764"/>
                  <a:pt x="44731" y="1325"/>
                  <a:pt x="50402" y="1893"/>
                </a:cubicBezTo>
                <a:cubicBezTo>
                  <a:pt x="57201" y="2574"/>
                  <a:pt x="65214" y="-1896"/>
                  <a:pt x="70900" y="1893"/>
                </a:cubicBezTo>
                <a:cubicBezTo>
                  <a:pt x="75370" y="4871"/>
                  <a:pt x="69931" y="15912"/>
                  <a:pt x="75075" y="17456"/>
                </a:cubicBezTo>
                <a:cubicBezTo>
                  <a:pt x="85867" y="20694"/>
                  <a:pt x="97591" y="18595"/>
                  <a:pt x="108859" y="18595"/>
                </a:cubicBezTo>
                <a:cubicBezTo>
                  <a:pt x="112022" y="18595"/>
                  <a:pt x="116934" y="15766"/>
                  <a:pt x="118349" y="18595"/>
                </a:cubicBezTo>
                <a:cubicBezTo>
                  <a:pt x="120048" y="21992"/>
                  <a:pt x="118714" y="26258"/>
                  <a:pt x="117970" y="29983"/>
                </a:cubicBezTo>
                <a:cubicBezTo>
                  <a:pt x="115740" y="41153"/>
                  <a:pt x="114500" y="53570"/>
                  <a:pt x="118729" y="64146"/>
                </a:cubicBezTo>
                <a:cubicBezTo>
                  <a:pt x="121039" y="69922"/>
                  <a:pt x="131229" y="64447"/>
                  <a:pt x="137329" y="65665"/>
                </a:cubicBezTo>
                <a:cubicBezTo>
                  <a:pt x="141991" y="66596"/>
                  <a:pt x="145167" y="74156"/>
                  <a:pt x="143402" y="78571"/>
                </a:cubicBezTo>
                <a:cubicBezTo>
                  <a:pt x="142271" y="81400"/>
                  <a:pt x="137339" y="79330"/>
                  <a:pt x="134292" y="79330"/>
                </a:cubicBezTo>
                <a:cubicBezTo>
                  <a:pt x="128723" y="79330"/>
                  <a:pt x="123051" y="80041"/>
                  <a:pt x="117590" y="78951"/>
                </a:cubicBezTo>
                <a:cubicBezTo>
                  <a:pt x="112744" y="77983"/>
                  <a:pt x="107660" y="79004"/>
                  <a:pt x="102786" y="78191"/>
                </a:cubicBezTo>
                <a:cubicBezTo>
                  <a:pt x="101288" y="77941"/>
                  <a:pt x="98910" y="79549"/>
                  <a:pt x="98231" y="78191"/>
                </a:cubicBezTo>
                <a:cubicBezTo>
                  <a:pt x="97099" y="75928"/>
                  <a:pt x="98647" y="73096"/>
                  <a:pt x="98231" y="70600"/>
                </a:cubicBezTo>
                <a:cubicBezTo>
                  <a:pt x="97458" y="65968"/>
                  <a:pt x="94814" y="61630"/>
                  <a:pt x="94814" y="56934"/>
                </a:cubicBezTo>
                <a:cubicBezTo>
                  <a:pt x="94814" y="53333"/>
                  <a:pt x="94999" y="46685"/>
                  <a:pt x="91398" y="46685"/>
                </a:cubicBezTo>
                <a:cubicBezTo>
                  <a:pt x="83928" y="46685"/>
                  <a:pt x="76457" y="47909"/>
                  <a:pt x="69002" y="47444"/>
                </a:cubicBezTo>
                <a:cubicBezTo>
                  <a:pt x="63440" y="47097"/>
                  <a:pt x="57587" y="44923"/>
                  <a:pt x="52300" y="46685"/>
                </a:cubicBezTo>
                <a:cubicBezTo>
                  <a:pt x="46226" y="48710"/>
                  <a:pt x="43369" y="59177"/>
                  <a:pt x="46226" y="64906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Loss function – Segmentation (Unet)</a:t>
            </a:r>
            <a:endParaRPr/>
          </a:p>
        </p:txBody>
      </p:sp>
      <p:graphicFrame>
        <p:nvGraphicFramePr>
          <p:cNvPr id="146" name="Google Shape;146;p24"/>
          <p:cNvGraphicFramePr/>
          <p:nvPr/>
        </p:nvGraphicFramePr>
        <p:xfrm>
          <a:off x="894400" y="175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{D7B584EA-F1DE-4D7B-AC1A-6A41B02D44B6}</a:tableStyleId>
              </a:tblPr>
              <a:tblGrid>
                <a:gridCol w="5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7" name="Google Shape;147;p24"/>
          <p:cNvSpPr txBox="1"/>
          <p:nvPr/>
        </p:nvSpPr>
        <p:spPr>
          <a:xfrm>
            <a:off x="2349325" y="4211875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gt mask</a:t>
            </a:r>
            <a:endParaRPr/>
          </a:p>
        </p:txBody>
      </p:sp>
      <p:graphicFrame>
        <p:nvGraphicFramePr>
          <p:cNvPr id="148" name="Google Shape;148;p24"/>
          <p:cNvGraphicFramePr/>
          <p:nvPr/>
        </p:nvGraphicFramePr>
        <p:xfrm>
          <a:off x="4901575" y="177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{D7B584EA-F1DE-4D7B-AC1A-6A41B02D44B6}</a:tableStyleId>
              </a:tblPr>
              <a:tblGrid>
                <a:gridCol w="5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2.23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-0.41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-0.41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2.23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1.41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2.23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lt1"/>
                          </a:solidFill>
                        </a:rPr>
                        <a:t>3.16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9" name="Google Shape;149;p24"/>
          <p:cNvSpPr txBox="1"/>
          <p:nvPr/>
        </p:nvSpPr>
        <p:spPr>
          <a:xfrm>
            <a:off x="6219700" y="4211875"/>
            <a:ext cx="9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distmap</a:t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311700" y="892725"/>
            <a:ext cx="599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Boundary loss</a:t>
            </a:r>
            <a:endParaRPr sz="15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500"/>
              <a:t>If output far from edge </a:t>
            </a:r>
            <a:r>
              <a:rPr lang="zh-TW" sz="1900">
                <a:solidFill>
                  <a:schemeClr val="dk2"/>
                </a:solidFill>
              </a:rPr>
              <a:t>→</a:t>
            </a:r>
            <a:r>
              <a:rPr lang="zh-TW" sz="1500"/>
              <a:t> greater loss</a:t>
            </a:r>
            <a:endParaRPr sz="1500"/>
          </a:p>
        </p:txBody>
      </p:sp>
      <p:sp>
        <p:nvSpPr>
          <p:cNvPr id="151" name="Google Shape;151;p24"/>
          <p:cNvSpPr/>
          <p:nvPr/>
        </p:nvSpPr>
        <p:spPr>
          <a:xfrm>
            <a:off x="4916904" y="2139779"/>
            <a:ext cx="3031875" cy="1609050"/>
          </a:xfrm>
          <a:custGeom>
            <a:avLst/>
            <a:gdLst/>
            <a:ahLst/>
            <a:cxnLst/>
            <a:rect l="l" t="t" r="r" b="b"/>
            <a:pathLst>
              <a:path w="121275" h="64362" extrusionOk="0">
                <a:moveTo>
                  <a:pt x="46649" y="64362"/>
                </a:moveTo>
                <a:cubicBezTo>
                  <a:pt x="41611" y="63101"/>
                  <a:pt x="36280" y="63603"/>
                  <a:pt x="31086" y="63603"/>
                </a:cubicBezTo>
                <a:cubicBezTo>
                  <a:pt x="29057" y="63603"/>
                  <a:pt x="26055" y="64963"/>
                  <a:pt x="25012" y="63223"/>
                </a:cubicBezTo>
                <a:cubicBezTo>
                  <a:pt x="20758" y="56128"/>
                  <a:pt x="22355" y="46821"/>
                  <a:pt x="22355" y="38549"/>
                </a:cubicBezTo>
                <a:cubicBezTo>
                  <a:pt x="22355" y="36142"/>
                  <a:pt x="24661" y="32781"/>
                  <a:pt x="22735" y="31337"/>
                </a:cubicBezTo>
                <a:cubicBezTo>
                  <a:pt x="17051" y="27075"/>
                  <a:pt x="7829" y="36036"/>
                  <a:pt x="1477" y="32856"/>
                </a:cubicBezTo>
                <a:cubicBezTo>
                  <a:pt x="-1248" y="31492"/>
                  <a:pt x="718" y="26793"/>
                  <a:pt x="718" y="23745"/>
                </a:cubicBezTo>
                <a:cubicBezTo>
                  <a:pt x="718" y="22221"/>
                  <a:pt x="-194" y="19997"/>
                  <a:pt x="1098" y="19190"/>
                </a:cubicBezTo>
                <a:cubicBezTo>
                  <a:pt x="7008" y="15496"/>
                  <a:pt x="15741" y="21168"/>
                  <a:pt x="21975" y="18051"/>
                </a:cubicBezTo>
                <a:cubicBezTo>
                  <a:pt x="26285" y="15896"/>
                  <a:pt x="21261" y="6485"/>
                  <a:pt x="25392" y="4006"/>
                </a:cubicBezTo>
                <a:cubicBezTo>
                  <a:pt x="31168" y="540"/>
                  <a:pt x="38866" y="3214"/>
                  <a:pt x="45510" y="2108"/>
                </a:cubicBezTo>
                <a:cubicBezTo>
                  <a:pt x="53752" y="736"/>
                  <a:pt x="62638" y="-1293"/>
                  <a:pt x="70564" y="1349"/>
                </a:cubicBezTo>
                <a:cubicBezTo>
                  <a:pt x="76638" y="3374"/>
                  <a:pt x="70241" y="19279"/>
                  <a:pt x="76637" y="19570"/>
                </a:cubicBezTo>
                <a:cubicBezTo>
                  <a:pt x="88016" y="20088"/>
                  <a:pt x="99524" y="17198"/>
                  <a:pt x="110800" y="18811"/>
                </a:cubicBezTo>
                <a:cubicBezTo>
                  <a:pt x="113601" y="19212"/>
                  <a:pt x="117151" y="18328"/>
                  <a:pt x="119152" y="20329"/>
                </a:cubicBezTo>
                <a:cubicBezTo>
                  <a:pt x="121478" y="22655"/>
                  <a:pt x="122343" y="29400"/>
                  <a:pt x="119152" y="30198"/>
                </a:cubicBezTo>
                <a:cubicBezTo>
                  <a:pt x="111965" y="31996"/>
                  <a:pt x="102374" y="27996"/>
                  <a:pt x="97135" y="33235"/>
                </a:cubicBezTo>
                <a:cubicBezTo>
                  <a:pt x="93902" y="36468"/>
                  <a:pt x="96951" y="43286"/>
                  <a:pt x="93719" y="46521"/>
                </a:cubicBezTo>
                <a:cubicBezTo>
                  <a:pt x="91387" y="48855"/>
                  <a:pt x="87116" y="46813"/>
                  <a:pt x="83849" y="47280"/>
                </a:cubicBezTo>
                <a:cubicBezTo>
                  <a:pt x="72450" y="48908"/>
                  <a:pt x="60706" y="45275"/>
                  <a:pt x="49306" y="46901"/>
                </a:cubicBezTo>
                <a:cubicBezTo>
                  <a:pt x="44020" y="47655"/>
                  <a:pt x="47901" y="57689"/>
                  <a:pt x="45510" y="62464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36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Loss function – Segmentation &amp; Conf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937375"/>
            <a:ext cx="8520600" cy="23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The best seg model only use CrossEntropyLoss.</a:t>
            </a:r>
            <a:endParaRPr sz="19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RITnet </a:t>
            </a:r>
            <a:r>
              <a:rPr lang="zh-TW" sz="1600">
                <a:solidFill>
                  <a:srgbClr val="FF0000"/>
                </a:solidFill>
              </a:rPr>
              <a:t>(remove images with black label)</a:t>
            </a:r>
            <a:endParaRPr sz="1600">
              <a:solidFill>
                <a:srgbClr val="FF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The best conf model only use CrossEntropyLoss w/ weight = [0.9, 0.1].</a:t>
            </a:r>
            <a:endParaRPr sz="19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Efficient-B1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320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Data processing: Pre-processing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255450" y="92691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Gamma correction</a:t>
            </a:r>
            <a:endParaRPr sz="20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Lighten or Darken the image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non-linear operation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zh-TW" sz="1600">
                <a:solidFill>
                  <a:schemeClr val="dk1"/>
                </a:solidFill>
              </a:rPr>
              <a:t>Normalize to 0~1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zh-TW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zh-TW" sz="1600">
                <a:solidFill>
                  <a:schemeClr val="dk1"/>
                </a:solidFill>
              </a:rPr>
              <a:t>Rescale to 0~255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γ&lt;1: lighten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γ&gt;1: darken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59643"/>
          <a:stretch/>
        </p:blipFill>
        <p:spPr>
          <a:xfrm>
            <a:off x="5329063" y="813350"/>
            <a:ext cx="1805675" cy="364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t="40355"/>
          <a:stretch/>
        </p:blipFill>
        <p:spPr>
          <a:xfrm>
            <a:off x="7279975" y="163900"/>
            <a:ext cx="1614830" cy="48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4">
            <a:alphaModFix/>
          </a:blip>
          <a:srcRect t="14476" b="19241"/>
          <a:stretch/>
        </p:blipFill>
        <p:spPr>
          <a:xfrm>
            <a:off x="1260625" y="2214850"/>
            <a:ext cx="1137650" cy="2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7700" y="2866125"/>
            <a:ext cx="2114075" cy="21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00" y="320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Data processing: Pre-processing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255450" y="92691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Gamma correction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S5/01/109.jpg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027000" y="4268700"/>
            <a:ext cx="14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gamma=0.2</a:t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4081550" y="4268700"/>
            <a:ext cx="14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gamma=1</a:t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7136100" y="4268700"/>
            <a:ext cx="14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gamma=1.4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50" y="2215475"/>
            <a:ext cx="2822394" cy="21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050" y="2210880"/>
            <a:ext cx="2879398" cy="213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125" y="2215468"/>
            <a:ext cx="2879401" cy="2127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255450" y="926925"/>
            <a:ext cx="3673800" cy="3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Gamma correction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S5/01/109.jpg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By cv2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zh-TW" sz="1900">
                <a:solidFill>
                  <a:schemeClr val="dk1"/>
                </a:solidFill>
              </a:rPr>
              <a:t>cv2.approxPolyDP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zh-TW" sz="1900">
                <a:solidFill>
                  <a:schemeClr val="dk1"/>
                </a:solidFill>
              </a:rPr>
              <a:t>cv2.morphologyEx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zh-TW" sz="1900">
                <a:solidFill>
                  <a:schemeClr val="dk1"/>
                </a:solidFill>
              </a:rPr>
              <a:t>cv2.findcountour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zh-TW" sz="1900">
                <a:solidFill>
                  <a:schemeClr val="dk1"/>
                </a:solidFill>
              </a:rPr>
              <a:t>cv2.fitEllipse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zh-TW" sz="1900">
                <a:solidFill>
                  <a:schemeClr val="dk1"/>
                </a:solidFill>
              </a:rPr>
              <a:t>cv2.ellipse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But using DL is more robust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311700" y="320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Data processing: Pre-processing 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400" y="1205636"/>
            <a:ext cx="4668249" cy="351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400" y="1205625"/>
            <a:ext cx="4668250" cy="3493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6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311700" y="320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Data processing: Pre-processing</a:t>
            </a:r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body" idx="1"/>
          </p:nvPr>
        </p:nvSpPr>
        <p:spPr>
          <a:xfrm>
            <a:off x="255450" y="92691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Gamma correction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gamma=0.4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Normalization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mean, std = [0.5, 0.5]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311700" y="328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Data processing: Data augmentation</a:t>
            </a: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1"/>
          </p:nvPr>
        </p:nvSpPr>
        <p:spPr>
          <a:xfrm>
            <a:off x="311700" y="901625"/>
            <a:ext cx="85206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Refer to EllSeg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378475" y="1383725"/>
            <a:ext cx="7875900" cy="3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>
                <a:solidFill>
                  <a:schemeClr val="dk1"/>
                </a:solidFill>
              </a:rPr>
              <a:t>Gaussian Blur</a:t>
            </a:r>
            <a:endParaRPr sz="18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kernel_size = [3, 5, 7]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sigma = [1, 2, 3, 4, 5]</a:t>
            </a:r>
            <a:endParaRPr sz="1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>
                <a:solidFill>
                  <a:schemeClr val="dk1"/>
                </a:solidFill>
              </a:rPr>
              <a:t>Gaussian Noise</a:t>
            </a:r>
            <a:endParaRPr sz="18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sigma = [0.02, 0.03, 0.04, 0.05, 0.06, 0.07, 0.08]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>
                <a:solidFill>
                  <a:schemeClr val="dk1"/>
                </a:solidFill>
              </a:rPr>
              <a:t>Position transform (all random)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a.  Rotation (± </a:t>
            </a:r>
            <a:r>
              <a:rPr lang="zh-TW" sz="1600">
                <a:solidFill>
                  <a:schemeClr val="dk1"/>
                </a:solidFill>
              </a:rPr>
              <a:t>15°)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b.  HorizontalFlip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c.  Translation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d.  Perspective transformation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275" y="3525425"/>
            <a:ext cx="1564125" cy="11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850" y="3549655"/>
            <a:ext cx="1564125" cy="114218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/>
          <p:nvPr/>
        </p:nvSpPr>
        <p:spPr>
          <a:xfrm>
            <a:off x="6193625" y="4050500"/>
            <a:ext cx="6000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311700" y="780300"/>
            <a:ext cx="8379600" cy="3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closing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zh-TW" sz="1900">
                <a:solidFill>
                  <a:schemeClr val="dk1"/>
                </a:solidFill>
              </a:rPr>
              <a:t>hole filling, smooth</a:t>
            </a:r>
            <a:endParaRPr sz="19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fit_ellipse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ground-truth is marked using ellipse tool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raw→closing→fit_ellipse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311700" y="239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Data processing: Post-processing (segmentation)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025" y="3854775"/>
            <a:ext cx="1200175" cy="11519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31"/>
          <p:cNvGrpSpPr/>
          <p:nvPr/>
        </p:nvGrpSpPr>
        <p:grpSpPr>
          <a:xfrm>
            <a:off x="3508425" y="2592504"/>
            <a:ext cx="3741150" cy="2425871"/>
            <a:chOff x="3508425" y="2592504"/>
            <a:chExt cx="3741150" cy="2425871"/>
          </a:xfrm>
        </p:grpSpPr>
        <p:pic>
          <p:nvPicPr>
            <p:cNvPr id="212" name="Google Shape;21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5150" y="2600360"/>
              <a:ext cx="1219350" cy="1155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8850" y="2592504"/>
              <a:ext cx="1249500" cy="1170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47050" y="3850475"/>
              <a:ext cx="1200175" cy="11605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08425" y="2592788"/>
              <a:ext cx="1178700" cy="117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00075" y="3843101"/>
              <a:ext cx="1249500" cy="117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31"/>
          <p:cNvSpPr txBox="1"/>
          <p:nvPr/>
        </p:nvSpPr>
        <p:spPr>
          <a:xfrm>
            <a:off x="7215325" y="3357875"/>
            <a:ext cx="87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s5/01/20</a:t>
            </a: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7215325" y="4626088"/>
            <a:ext cx="11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s5/01/22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973075"/>
            <a:ext cx="8520600" cy="39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Result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Model architecture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zh-TW">
                <a:solidFill>
                  <a:schemeClr val="dk1"/>
                </a:solidFill>
              </a:rPr>
              <a:t>Segmentation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zh-TW">
                <a:solidFill>
                  <a:schemeClr val="dk1"/>
                </a:solidFill>
              </a:rPr>
              <a:t>Confidence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Data processing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zh-TW">
                <a:solidFill>
                  <a:schemeClr val="dk1"/>
                </a:solidFill>
              </a:rPr>
              <a:t>Pre-process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zh-TW">
                <a:solidFill>
                  <a:schemeClr val="dk1"/>
                </a:solidFill>
              </a:rPr>
              <a:t>Data augmentation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zh-TW">
                <a:solidFill>
                  <a:schemeClr val="dk1"/>
                </a:solidFill>
              </a:rPr>
              <a:t>Post-process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Challenge dataset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Reference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0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Outline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311700" y="780300"/>
            <a:ext cx="8379600" cy="3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900"/>
              <a:buChar char="●"/>
            </a:pPr>
            <a:r>
              <a:rPr lang="zh-TW" sz="1900">
                <a:solidFill>
                  <a:srgbClr val="1E1E1E"/>
                </a:solidFill>
              </a:rPr>
              <a:t>Smoothen the TNR curve</a:t>
            </a:r>
            <a:endParaRPr sz="1900">
              <a:solidFill>
                <a:srgbClr val="1E1E1E"/>
              </a:solidFill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311700" y="239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Data processing: Post-processing (confidence)</a:t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1" y="1408825"/>
            <a:ext cx="5730476" cy="34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/>
          <p:nvPr/>
        </p:nvSpPr>
        <p:spPr>
          <a:xfrm>
            <a:off x="2539625" y="3632625"/>
            <a:ext cx="1221600" cy="910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2"/>
          <p:cNvSpPr/>
          <p:nvPr/>
        </p:nvSpPr>
        <p:spPr>
          <a:xfrm>
            <a:off x="3249225" y="1277575"/>
            <a:ext cx="1221600" cy="910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050" y="1271925"/>
            <a:ext cx="6513900" cy="36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Challenge dataset - HM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successful cases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25" y="-527450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Challenge dataset - HM</a:t>
            </a:r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failure cases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2953925" y="3850500"/>
            <a:ext cx="1157400" cy="4002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similar color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5676875" y="3850500"/>
            <a:ext cx="1514400" cy="4002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pupil-like pattern</a:t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907275" y="3850500"/>
            <a:ext cx="1615800" cy="4002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eyelash occlusion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Challenge dataset - KL</a:t>
            </a:r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1" name="Google Shape;251;p35" title="2022-06-16 21-02-37_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025" y="1152475"/>
            <a:ext cx="6073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Challenge dataset - KL</a:t>
            </a:r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successful cases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258" name="Google Shape;258;p36"/>
          <p:cNvGrpSpPr/>
          <p:nvPr/>
        </p:nvGrpSpPr>
        <p:grpSpPr>
          <a:xfrm>
            <a:off x="139900" y="1896675"/>
            <a:ext cx="8864200" cy="2424100"/>
            <a:chOff x="139900" y="2014550"/>
            <a:chExt cx="8864200" cy="2424100"/>
          </a:xfrm>
        </p:grpSpPr>
        <p:pic>
          <p:nvPicPr>
            <p:cNvPr id="259" name="Google Shape;25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00167" y="2014550"/>
              <a:ext cx="2743666" cy="242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900" y="2014550"/>
              <a:ext cx="2743666" cy="242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60434" y="2014550"/>
              <a:ext cx="2743666" cy="2424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Challenge dataset - KL</a:t>
            </a: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failure cases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8140"/>
            <a:ext cx="9144000" cy="3239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600075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Challenge dataset - KL</a:t>
            </a:r>
            <a:endParaRPr/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failure cases - little bright spot on pupil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body" idx="1"/>
          </p:nvPr>
        </p:nvSpPr>
        <p:spPr>
          <a:xfrm>
            <a:off x="311700" y="1581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0"/>
              <a:t>Thank you!</a:t>
            </a:r>
            <a:endParaRPr sz="10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6. Reference</a:t>
            </a:r>
            <a:endParaRPr/>
          </a:p>
        </p:txBody>
      </p:sp>
      <p:sp>
        <p:nvSpPr>
          <p:cNvPr id="287" name="Google Shape;28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3"/>
              </a:rPr>
              <a:t>https://ieeexplore.ieee.org/document/9055424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4"/>
              </a:rPr>
              <a:t>https://github.com/jaegal88/pupil-shape-prior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5"/>
              </a:rPr>
              <a:t>https://arxiv.org/abs/1812.07032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6"/>
              </a:rPr>
              <a:t>https://github.com/yiskw713/boundary_loss_for_remote_sensing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7"/>
              </a:rPr>
              <a:t>https://arxiv.org/pdf/2007.09600.pdf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8"/>
              </a:rPr>
              <a:t>https://github.com/RSKothari/EllSeg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9"/>
              </a:rPr>
              <a:t>https://github.com/AayushKrChaudhary/RITnet/tree/master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10"/>
              </a:rPr>
              <a:t>https://www.kaggle.com/code/bigironsphere/loss-function-library-keras-pytorch/notebook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11"/>
              </a:rPr>
              <a:t>https://jason-chen-1992.weebly.com/home/-gamma-correction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12"/>
              </a:rPr>
              <a:t>https://blog.csdn.net/weixin_41693877/article/details/121370452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13"/>
              </a:rPr>
              <a:t>https://zhuanlan.zhihu.com/p/72783363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Result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zh-TW">
                <a:solidFill>
                  <a:srgbClr val="FF0000"/>
                </a:solidFill>
              </a:rPr>
              <a:t>Rank 1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S5 score: 0.9569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Overall weighted IoU: 0.9429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Average true negative rate: 0.9897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Benchmark score: 0.9569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45790"/>
          <a:stretch/>
        </p:blipFill>
        <p:spPr>
          <a:xfrm>
            <a:off x="311700" y="3894745"/>
            <a:ext cx="8520602" cy="7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88" y="3229450"/>
            <a:ext cx="8127820" cy="4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Solution Approach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Pupil Tracking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      1.  Segmentation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      2.  Classification (only output 0/1)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525" y="2726075"/>
            <a:ext cx="5510749" cy="20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Model Architecture: Segmentation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Segmentation model experiment</a:t>
            </a:r>
            <a:r>
              <a:rPr lang="zh-TW"/>
              <a:t> </a:t>
            </a:r>
            <a:endParaRPr/>
          </a:p>
        </p:txBody>
      </p:sp>
      <p:graphicFrame>
        <p:nvGraphicFramePr>
          <p:cNvPr id="85" name="Google Shape;85;p17"/>
          <p:cNvGraphicFramePr/>
          <p:nvPr/>
        </p:nvGraphicFramePr>
        <p:xfrm>
          <a:off x="2597350" y="172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{D7B584EA-F1DE-4D7B-AC1A-6A41B02D44B6}</a:tableStyleId>
              </a:tblPr>
              <a:tblGrid>
                <a:gridCol w="208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rgbClr val="1E1E1E"/>
                          </a:solidFill>
                        </a:rPr>
                        <a:t>Model</a:t>
                      </a:r>
                      <a:endParaRPr b="1">
                        <a:solidFill>
                          <a:srgbClr val="1E1E1E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rgbClr val="1E1E1E"/>
                          </a:solidFill>
                        </a:rPr>
                        <a:t>S5 all 1 conf</a:t>
                      </a:r>
                      <a:endParaRPr b="1">
                        <a:solidFill>
                          <a:srgbClr val="1E1E1E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Unet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0.648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Att_unet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X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DeeplabV3_resnet101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0.638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DeeplabV3_hrnet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X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Segformer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0.630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RITnet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0.659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Model Architecture: Segmentation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RITnet model combines U-Net and DenseNet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25" y="1735325"/>
            <a:ext cx="3418550" cy="27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2185975" y="4629125"/>
            <a:ext cx="6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Unet</a:t>
            </a:r>
            <a:endParaRPr b="1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200" y="1848797"/>
            <a:ext cx="3686276" cy="25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6293050" y="4629125"/>
            <a:ext cx="16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dk1"/>
                </a:solidFill>
              </a:rPr>
              <a:t>DenseNet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Model Architecture: Segmentation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RITnet model combines U-Net and DenseNet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250" y="1663325"/>
            <a:ext cx="3377900" cy="30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4500525" y="4703625"/>
            <a:ext cx="8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RITnet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Model Architecture: Confidence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Char char="●"/>
            </a:pPr>
            <a:r>
              <a:rPr lang="zh-TW">
                <a:solidFill>
                  <a:srgbClr val="1E1E1E"/>
                </a:solidFill>
              </a:rPr>
              <a:t>Use Efficient-net as classifier</a:t>
            </a:r>
            <a:endParaRPr>
              <a:solidFill>
                <a:srgbClr val="1E1E1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Char char="●"/>
            </a:pPr>
            <a:r>
              <a:rPr lang="zh-TW">
                <a:solidFill>
                  <a:srgbClr val="1E1E1E"/>
                </a:solidFill>
              </a:rPr>
              <a:t>Experient different Efficient net with same segmentation model</a:t>
            </a:r>
            <a:endParaRPr>
              <a:solidFill>
                <a:srgbClr val="1E1E1E"/>
              </a:solidFill>
            </a:endParaRPr>
          </a:p>
        </p:txBody>
      </p:sp>
      <p:graphicFrame>
        <p:nvGraphicFramePr>
          <p:cNvPr id="110" name="Google Shape;110;p20"/>
          <p:cNvGraphicFramePr/>
          <p:nvPr/>
        </p:nvGraphicFramePr>
        <p:xfrm>
          <a:off x="2650925" y="2352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{D7B584EA-F1DE-4D7B-AC1A-6A41B02D44B6}</a:tableStyleId>
              </a:tblPr>
              <a:tblGrid>
                <a:gridCol w="201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Efficient-net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S5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0.9382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B1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0.9469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0.936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36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Loss function – Segmentation (Unet)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874875"/>
            <a:ext cx="85206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One dimension output. e.g. (1,1,480,640)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311700" y="1347600"/>
            <a:ext cx="8646900" cy="22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>
                <a:solidFill>
                  <a:schemeClr val="dk1"/>
                </a:solidFill>
              </a:rPr>
              <a:t>BCEWithLogitsLoss</a:t>
            </a:r>
            <a:endParaRPr sz="18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pos_weight=25</a:t>
            </a:r>
            <a:endParaRPr sz="1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>
                <a:solidFill>
                  <a:schemeClr val="dk1"/>
                </a:solidFill>
              </a:rPr>
              <a:t>TverskyLoss</a:t>
            </a:r>
            <a:endParaRPr sz="18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(alpha=0.8, beta=0.2)</a:t>
            </a:r>
            <a:endParaRPr sz="1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>
                <a:solidFill>
                  <a:schemeClr val="dk1"/>
                </a:solidFill>
              </a:rPr>
              <a:t>Shape loss</a:t>
            </a:r>
            <a:endParaRPr sz="18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Refer to 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Noise-Robust Pupil ... With Shape-Prior Loss </a:t>
            </a:r>
            <a:endParaRPr sz="12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make shape Convex Polygon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3584100"/>
            <a:ext cx="85206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Performance (Unet, no gamma):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Overall weighted IoU: 0.6619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Average true negative rate: 0.4875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Benchmark score: 0.6096 😵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725" y="2373460"/>
            <a:ext cx="1756450" cy="158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100" y="2388550"/>
            <a:ext cx="1756457" cy="15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1643</Words>
  <Application>Microsoft Office PowerPoint</Application>
  <PresentationFormat>如螢幕大小 (16:9)</PresentationFormat>
  <Paragraphs>330</Paragraphs>
  <Slides>28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CV Final Pupil Tracking</vt:lpstr>
      <vt:lpstr>Outline</vt:lpstr>
      <vt:lpstr>Result</vt:lpstr>
      <vt:lpstr>Solution Approach</vt:lpstr>
      <vt:lpstr>2. Model Architecture: Segmentation</vt:lpstr>
      <vt:lpstr>2. Model Architecture: Segmentation</vt:lpstr>
      <vt:lpstr>2. Model Architecture: Segmentation</vt:lpstr>
      <vt:lpstr>2. Model Architecture: Confidence</vt:lpstr>
      <vt:lpstr>3. Loss function – Segmentation (Unet)</vt:lpstr>
      <vt:lpstr>3. Loss function – Segmentation (Unet)</vt:lpstr>
      <vt:lpstr>3. Loss function – Segmentation (Unet)</vt:lpstr>
      <vt:lpstr>3. Loss function – Segmentation (Unet)</vt:lpstr>
      <vt:lpstr>3. Loss function – Segmentation &amp; Conf</vt:lpstr>
      <vt:lpstr>4. Data processing: Pre-processing</vt:lpstr>
      <vt:lpstr>4. Data processing: Pre-processing</vt:lpstr>
      <vt:lpstr>4. Data processing: Pre-processing </vt:lpstr>
      <vt:lpstr>4. Data processing: Pre-processing</vt:lpstr>
      <vt:lpstr>4. Data processing: Data augmentation</vt:lpstr>
      <vt:lpstr>4. Data processing: Post-processing (segmentation)</vt:lpstr>
      <vt:lpstr>4. Data processing: Post-processing (confidence)</vt:lpstr>
      <vt:lpstr>5. Challenge dataset - HM</vt:lpstr>
      <vt:lpstr>5. Challenge dataset - HM</vt:lpstr>
      <vt:lpstr>5. Challenge dataset - KL</vt:lpstr>
      <vt:lpstr>5. Challenge dataset - KL</vt:lpstr>
      <vt:lpstr>5. Challenge dataset - KL</vt:lpstr>
      <vt:lpstr>5. Challenge dataset - KL</vt:lpstr>
      <vt:lpstr>PowerPoint 簡報</vt:lpstr>
      <vt:lpstr>6.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Final Pupil Tracking</dc:title>
  <dc:creator>user</dc:creator>
  <cp:lastModifiedBy>user</cp:lastModifiedBy>
  <cp:revision>1</cp:revision>
  <dcterms:modified xsi:type="dcterms:W3CDTF">2022-06-17T02:36:17Z</dcterms:modified>
</cp:coreProperties>
</file>